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06C"/>
    <a:srgbClr val="E5C877"/>
    <a:srgbClr val="171A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2762D-C751-47D8-B360-1CB750FE7CB3}" type="datetimeFigureOut">
              <a:rPr lang="ko-KR" altLang="en-US" smtClean="0"/>
              <a:pPr/>
              <a:t>2013-12-11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564B-5901-46C9-A6CC-96567FB1E64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0" y="5857892"/>
            <a:ext cx="9144000" cy="100010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6413534" y="5990314"/>
            <a:ext cx="2286016" cy="7248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8" name="그림 17" descr="메인이미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78773"/>
            <a:ext cx="9144000" cy="4379119"/>
          </a:xfrm>
          <a:prstGeom prst="rect">
            <a:avLst/>
          </a:prstGeom>
        </p:spPr>
      </p:pic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71406" y="5880904"/>
            <a:ext cx="14839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25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  <a:ea typeface="HY견고딕" pitchFamily="18" charset="-127"/>
              </a:rPr>
              <a:t>2014. 01</a:t>
            </a:r>
            <a:endParaRPr kumimoji="0" lang="ko-KR" altLang="en-US" sz="2500" b="1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  <a:ea typeface="맑은 고딕" pitchFamily="50" charset="-127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50926" y="396144"/>
            <a:ext cx="6642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물안소</a:t>
            </a:r>
            <a:r>
              <a:rPr lang="ko-KR" altLang="en-US" sz="4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 제안</a:t>
            </a:r>
            <a:r>
              <a:rPr lang="en-US" altLang="ko-KR" sz="3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ea"/>
                <a:ea typeface="+mj-ea"/>
              </a:rPr>
              <a:t>( </a:t>
            </a:r>
            <a:r>
              <a:rPr lang="ko-KR" altLang="en-US" sz="3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ea"/>
              </a:rPr>
              <a:t>물안쓰는</a:t>
            </a:r>
            <a:r>
              <a:rPr lang="ko-KR" altLang="en-US" sz="3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ea"/>
              </a:rPr>
              <a:t> 소변기 </a:t>
            </a:r>
            <a:r>
              <a:rPr lang="en-US" altLang="ko-KR" sz="3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ea"/>
              </a:rPr>
              <a:t>)</a:t>
            </a:r>
            <a:endParaRPr lang="ko-KR" altLang="en-US" sz="3400" dirty="0">
              <a:solidFill>
                <a:schemeClr val="accent1">
                  <a:lumMod val="40000"/>
                  <a:lumOff val="6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3" name="Picture 7" descr="아이트랩 로그 copy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6410" y="6048634"/>
            <a:ext cx="608391" cy="60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직사각형 9"/>
          <p:cNvSpPr>
            <a:spLocks noChangeArrowheads="1"/>
          </p:cNvSpPr>
          <p:nvPr/>
        </p:nvSpPr>
        <p:spPr bwMode="auto">
          <a:xfrm>
            <a:off x="7199352" y="6121899"/>
            <a:ext cx="20875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kumimoji="0" lang="ko-KR" altLang="en-US" sz="2400" dirty="0">
                <a:solidFill>
                  <a:schemeClr val="accent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청명산업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82934" y="6009521"/>
            <a:ext cx="2864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2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2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9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9-</a:t>
            </a:r>
            <a:endParaRPr lang="ko-KR" altLang="en-US" sz="1100" dirty="0"/>
          </a:p>
        </p:txBody>
      </p:sp>
      <p:sp>
        <p:nvSpPr>
          <p:cNvPr id="25" name="직사각형 24"/>
          <p:cNvSpPr/>
          <p:nvPr/>
        </p:nvSpPr>
        <p:spPr>
          <a:xfrm>
            <a:off x="357158" y="1000108"/>
            <a:ext cx="16225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08.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시공방법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2" name="그림 31" descr="설치방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71612"/>
            <a:ext cx="9144000" cy="2662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- Page 10 -</a:t>
            </a:r>
            <a:endParaRPr lang="ko-KR" altLang="en-US" sz="105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000108"/>
            <a:ext cx="22926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09.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현장 시공 사진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그림 13" descr="시공사진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0503" y="1643050"/>
            <a:ext cx="2178084" cy="3871545"/>
          </a:xfrm>
          <a:prstGeom prst="rect">
            <a:avLst/>
          </a:prstGeom>
        </p:spPr>
      </p:pic>
      <p:pic>
        <p:nvPicPr>
          <p:cNvPr id="15" name="그림 14" descr="시공사진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08304" y="1657362"/>
            <a:ext cx="2159862" cy="3844554"/>
          </a:xfrm>
          <a:prstGeom prst="rect">
            <a:avLst/>
          </a:prstGeom>
        </p:spPr>
      </p:pic>
      <p:pic>
        <p:nvPicPr>
          <p:cNvPr id="18" name="그림 17" descr="시공사진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1643050"/>
            <a:ext cx="2131299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- Page 11 -</a:t>
            </a:r>
            <a:endParaRPr lang="ko-KR" altLang="en-US" sz="105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000108"/>
            <a:ext cx="21259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10. </a:t>
            </a:r>
            <a:r>
              <a:rPr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냄새발생원인</a:t>
            </a:r>
          </a:p>
        </p:txBody>
      </p:sp>
      <p:pic>
        <p:nvPicPr>
          <p:cNvPr id="16" name="그림 15" descr="냄새발생원인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38007"/>
            <a:ext cx="9144000" cy="3781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- Page 12 -</a:t>
            </a:r>
            <a:endParaRPr lang="ko-KR" altLang="en-US" sz="105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000108"/>
            <a:ext cx="21259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10. </a:t>
            </a:r>
            <a:r>
              <a:rPr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냄새발생원인</a:t>
            </a:r>
          </a:p>
        </p:txBody>
      </p:sp>
      <p:pic>
        <p:nvPicPr>
          <p:cNvPr id="15" name="그림 14" descr="냄새발생원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38007"/>
            <a:ext cx="9144000" cy="3781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- Page 13 -</a:t>
            </a:r>
            <a:endParaRPr lang="ko-KR" altLang="en-US" sz="105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000108"/>
            <a:ext cx="16225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11.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공사실적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그림 13" descr="공사실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040430"/>
            <a:ext cx="5606836" cy="5031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- Page 14 -</a:t>
            </a:r>
            <a:endParaRPr lang="ko-KR" altLang="en-US" sz="105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000108"/>
            <a:ext cx="1370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12.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인증서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8" name="그림 17" descr="인증서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678320"/>
            <a:ext cx="4929222" cy="38938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감사합니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71546"/>
            <a:ext cx="8379924" cy="5214974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- Page 15 -</a:t>
            </a:r>
            <a:endParaRPr lang="ko-KR" altLang="en-US" sz="1050" dirty="0"/>
          </a:p>
        </p:txBody>
      </p:sp>
      <p:sp>
        <p:nvSpPr>
          <p:cNvPr id="12" name="직사각형 11"/>
          <p:cNvSpPr/>
          <p:nvPr/>
        </p:nvSpPr>
        <p:spPr>
          <a:xfrm>
            <a:off x="2728147" y="1639661"/>
            <a:ext cx="26132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감사합니다</a:t>
            </a:r>
            <a:r>
              <a:rPr lang="en-US" altLang="ko-KR" sz="3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.</a:t>
            </a:r>
            <a:endParaRPr lang="ko-KR" altLang="en-US" sz="3600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50" y="2446374"/>
            <a:ext cx="57150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/>
              <a:t>서울시 서초구 방배동 </a:t>
            </a:r>
            <a:r>
              <a:rPr lang="en-US" altLang="ko-KR" sz="1200" dirty="0" smtClean="0"/>
              <a:t>792-21, </a:t>
            </a:r>
            <a:r>
              <a:rPr lang="ko-KR" altLang="en-US" sz="1200" dirty="0" smtClean="0"/>
              <a:t>대표전화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전국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: 1599-9008 / 02-592-6666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799585" y="1275977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B050"/>
                </a:solidFill>
                <a:latin typeface="+mj-ea"/>
                <a:ea typeface="+mj-ea"/>
              </a:rPr>
              <a:t>http://</a:t>
            </a:r>
            <a:r>
              <a:rPr lang="ko-KR" altLang="en-US" dirty="0" smtClean="0">
                <a:solidFill>
                  <a:srgbClr val="00B050"/>
                </a:solidFill>
                <a:latin typeface="+mj-ea"/>
                <a:ea typeface="+mj-ea"/>
              </a:rPr>
              <a:t>물안소</a:t>
            </a:r>
            <a:r>
              <a:rPr lang="en-US" altLang="ko-KR" dirty="0" smtClean="0">
                <a:solidFill>
                  <a:srgbClr val="00B050"/>
                </a:solidFill>
                <a:latin typeface="+mj-ea"/>
                <a:ea typeface="+mj-ea"/>
              </a:rPr>
              <a:t>.com</a:t>
            </a:r>
            <a:endParaRPr lang="ko-KR" altLang="en-US" dirty="0">
              <a:solidFill>
                <a:srgbClr val="00B05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1 -</a:t>
            </a:r>
            <a:endParaRPr lang="ko-KR" altLang="en-US" sz="1100" dirty="0"/>
          </a:p>
        </p:txBody>
      </p:sp>
      <p:sp>
        <p:nvSpPr>
          <p:cNvPr id="20" name="직사각형 3"/>
          <p:cNvSpPr>
            <a:spLocks noChangeArrowheads="1"/>
          </p:cNvSpPr>
          <p:nvPr/>
        </p:nvSpPr>
        <p:spPr bwMode="auto">
          <a:xfrm>
            <a:off x="642910" y="1477971"/>
            <a:ext cx="145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000" dirty="0">
                <a:solidFill>
                  <a:srgbClr val="244FA4"/>
                </a:solidFill>
                <a:latin typeface="Arial Black" pitchFamily="34" charset="0"/>
                <a:ea typeface="맑은 고딕" pitchFamily="50" charset="-127"/>
              </a:rPr>
              <a:t>Contents</a:t>
            </a:r>
            <a:endParaRPr kumimoji="0" lang="ko-KR" altLang="en-US" sz="2000" dirty="0">
              <a:solidFill>
                <a:srgbClr val="244FA4"/>
              </a:solidFill>
              <a:latin typeface="Arial Black" pitchFamily="34" charset="0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93735" y="2490796"/>
            <a:ext cx="22860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indent="-533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회사연혁</a:t>
            </a:r>
          </a:p>
          <a:p>
            <a:pPr marL="533400" indent="-533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회사소개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marL="533400" indent="-533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개발목적 및 배경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marL="533400" indent="-533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제품소개</a:t>
            </a:r>
          </a:p>
          <a:p>
            <a:pPr marL="533400" indent="-533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작동원리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marL="533400" indent="-533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아이트랩 장점</a:t>
            </a: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2144704" y="3573472"/>
            <a:ext cx="2568575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3990987" y="2460634"/>
            <a:ext cx="2295525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7.    </a:t>
            </a: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기존방식과 비교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8.    </a:t>
            </a: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시공방법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9.     </a:t>
            </a: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현장시공사진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10.    </a:t>
            </a: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냄새발생원인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11.    </a:t>
            </a: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공사실적</a:t>
            </a:r>
            <a:endParaRPr kumimoji="0"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12.    </a:t>
            </a:r>
            <a:r>
              <a:rPr kumimoji="0"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인증서</a:t>
            </a:r>
          </a:p>
        </p:txBody>
      </p:sp>
      <p:pic>
        <p:nvPicPr>
          <p:cNvPr id="28" name="그림 27" descr="소변기이미지---스텐드형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571612"/>
            <a:ext cx="1885950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2 -</a:t>
            </a:r>
            <a:endParaRPr lang="ko-KR" altLang="en-US" sz="1100" dirty="0"/>
          </a:p>
        </p:txBody>
      </p:sp>
      <p:sp>
        <p:nvSpPr>
          <p:cNvPr id="16" name="직사각형 15"/>
          <p:cNvSpPr/>
          <p:nvPr/>
        </p:nvSpPr>
        <p:spPr>
          <a:xfrm>
            <a:off x="357158" y="1071546"/>
            <a:ext cx="1653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01</a:t>
            </a:r>
            <a:r>
              <a:rPr kumimoji="0"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  </a:t>
            </a:r>
            <a:r>
              <a:rPr kumimoji="0"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회사연혁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00034" y="1755523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100" b="1" dirty="0">
              <a:latin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b="1" dirty="0">
                <a:latin typeface="+mn-ea"/>
              </a:rPr>
              <a:t>2006</a:t>
            </a:r>
            <a:r>
              <a:rPr kumimoji="0" lang="ko-KR" altLang="en-US" sz="1100" b="1" dirty="0">
                <a:latin typeface="+mn-ea"/>
              </a:rPr>
              <a:t>년 </a:t>
            </a:r>
            <a:r>
              <a:rPr kumimoji="0" lang="en-US" altLang="ko-KR" sz="1100" b="1" dirty="0">
                <a:latin typeface="+mn-ea"/>
              </a:rPr>
              <a:t>11</a:t>
            </a:r>
            <a:r>
              <a:rPr kumimoji="0" lang="ko-KR" altLang="en-US" sz="1100" b="1" dirty="0">
                <a:latin typeface="+mn-ea"/>
              </a:rPr>
              <a:t>월</a:t>
            </a:r>
            <a:endParaRPr kumimoji="0" lang="ko-KR" altLang="en-US" sz="1100" dirty="0">
              <a:latin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>
              <a:latin typeface="+mn-ea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917692" y="1755523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청명산업 사업자등록 </a:t>
            </a:r>
            <a:r>
              <a:rPr kumimoji="0" lang="en-US" altLang="ko-KR" sz="1100" dirty="0"/>
              <a:t>(503-18-51736)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500034" y="2123359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b="1" dirty="0">
                <a:latin typeface="+mn-ea"/>
              </a:rPr>
              <a:t>2006</a:t>
            </a:r>
            <a:r>
              <a:rPr kumimoji="0" lang="ko-KR" altLang="en-US" sz="1100" b="1" dirty="0">
                <a:latin typeface="+mn-ea"/>
              </a:rPr>
              <a:t>년 </a:t>
            </a:r>
            <a:r>
              <a:rPr kumimoji="0" lang="en-US" altLang="ko-KR" sz="1100" b="1" dirty="0">
                <a:latin typeface="+mn-ea"/>
              </a:rPr>
              <a:t>12</a:t>
            </a:r>
            <a:r>
              <a:rPr kumimoji="0" lang="ko-KR" altLang="en-US" sz="1100" b="1" dirty="0">
                <a:latin typeface="+mn-ea"/>
              </a:rPr>
              <a:t>월</a:t>
            </a:r>
            <a:endParaRPr kumimoji="0" lang="ko-KR" altLang="en-US" sz="1100" dirty="0">
              <a:latin typeface="+mn-ea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1917692" y="2123359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아이트랩 실용신안등록 </a:t>
            </a:r>
            <a:r>
              <a:rPr kumimoji="0" lang="en-US" altLang="ko-KR" sz="1100" dirty="0"/>
              <a:t>(</a:t>
            </a:r>
            <a:r>
              <a:rPr kumimoji="0" lang="ko-KR" altLang="en-US" sz="1100" dirty="0"/>
              <a:t>제 </a:t>
            </a:r>
            <a:r>
              <a:rPr kumimoji="0" lang="en-US" altLang="ko-KR" sz="1100" dirty="0"/>
              <a:t>20-0434948</a:t>
            </a:r>
            <a:r>
              <a:rPr kumimoji="0" lang="ko-KR" altLang="en-US" sz="1100" dirty="0"/>
              <a:t>호</a:t>
            </a:r>
            <a:r>
              <a:rPr kumimoji="0" lang="en-US" altLang="ko-KR" sz="1100" dirty="0"/>
              <a:t>)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00034" y="2491195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b="1" dirty="0">
                <a:latin typeface="+mn-ea"/>
              </a:rPr>
              <a:t>2007</a:t>
            </a:r>
            <a:r>
              <a:rPr kumimoji="0" lang="ko-KR" altLang="en-US" sz="1100" b="1" dirty="0">
                <a:latin typeface="+mn-ea"/>
              </a:rPr>
              <a:t>년 </a:t>
            </a:r>
            <a:r>
              <a:rPr kumimoji="0" lang="en-US" altLang="ko-KR" sz="1100" b="1" dirty="0">
                <a:latin typeface="+mn-ea"/>
              </a:rPr>
              <a:t>10</a:t>
            </a:r>
            <a:r>
              <a:rPr kumimoji="0" lang="ko-KR" altLang="en-US" sz="1100" b="1" dirty="0">
                <a:latin typeface="+mn-ea"/>
              </a:rPr>
              <a:t>월</a:t>
            </a:r>
            <a:endParaRPr kumimoji="0" lang="ko-KR" altLang="en-US" sz="1100" dirty="0">
              <a:latin typeface="+mn-ea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1917692" y="2491195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안양시 호계동  영업사무소 개설</a:t>
            </a:r>
            <a:endParaRPr kumimoji="0" lang="en-US" altLang="ko-KR" sz="11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00034" y="2859031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2008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11</a:t>
            </a:r>
            <a:r>
              <a:rPr kumimoji="0" lang="ko-KR" altLang="en-US" sz="1100" b="1" dirty="0"/>
              <a:t>월</a:t>
            </a:r>
            <a:endParaRPr kumimoji="0" lang="ko-KR" altLang="en-US" sz="1100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1917692" y="2859031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en-US" altLang="ko-KR" sz="1100" dirty="0"/>
              <a:t>ISO9001 </a:t>
            </a:r>
            <a:r>
              <a:rPr kumimoji="0" lang="ko-KR" altLang="en-US" sz="1100" dirty="0"/>
              <a:t>인증 </a:t>
            </a:r>
            <a:r>
              <a:rPr kumimoji="0" lang="en-US" altLang="ko-KR" sz="1100" dirty="0"/>
              <a:t>(ISO9001:2000/KS A 9001:2001)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00034" y="3226867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2008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12</a:t>
            </a:r>
            <a:r>
              <a:rPr kumimoji="0" lang="ko-KR" altLang="en-US" sz="1100" b="1" dirty="0"/>
              <a:t>월</a:t>
            </a:r>
            <a:endParaRPr kumimoji="0" lang="ko-KR" altLang="en-US" sz="1100" dirty="0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1917693" y="3226867"/>
            <a:ext cx="4507830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아이트랩 실용신안등록 </a:t>
            </a:r>
            <a:r>
              <a:rPr kumimoji="0" lang="en-US" altLang="ko-KR" sz="1100" dirty="0"/>
              <a:t>(</a:t>
            </a:r>
            <a:r>
              <a:rPr kumimoji="0" lang="ko-KR" altLang="en-US" sz="1100" dirty="0"/>
              <a:t>제 </a:t>
            </a:r>
            <a:r>
              <a:rPr kumimoji="0" lang="en-US" altLang="ko-KR" sz="1100" dirty="0"/>
              <a:t>20-0442929</a:t>
            </a:r>
            <a:r>
              <a:rPr kumimoji="0" lang="ko-KR" altLang="en-US" sz="1100" dirty="0"/>
              <a:t>호</a:t>
            </a:r>
            <a:r>
              <a:rPr kumimoji="0" lang="en-US" altLang="ko-KR" sz="1100" dirty="0"/>
              <a:t>)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500034" y="3594703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2009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05</a:t>
            </a:r>
            <a:r>
              <a:rPr kumimoji="0" lang="ko-KR" altLang="en-US" sz="1100" b="1" dirty="0"/>
              <a:t>월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1917692" y="3594703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제</a:t>
            </a:r>
            <a:r>
              <a:rPr kumimoji="0" lang="en-US" altLang="ko-KR" sz="1100" dirty="0"/>
              <a:t>1</a:t>
            </a:r>
            <a:r>
              <a:rPr kumimoji="0" lang="ko-KR" altLang="en-US" sz="1100" dirty="0"/>
              <a:t>회 대한민국 로하스 어워드  장려상 수상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500034" y="3962539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2009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12</a:t>
            </a:r>
            <a:r>
              <a:rPr kumimoji="0" lang="ko-KR" altLang="en-US" sz="1100" b="1" dirty="0"/>
              <a:t>월</a:t>
            </a:r>
            <a:endParaRPr kumimoji="0" lang="ko-KR" altLang="en-US" sz="1100" dirty="0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1917692" y="3962539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아이트랩 특허출원 </a:t>
            </a:r>
            <a:r>
              <a:rPr kumimoji="0" lang="en-US" altLang="ko-KR" sz="1100" dirty="0"/>
              <a:t>3</a:t>
            </a:r>
            <a:r>
              <a:rPr kumimoji="0" lang="ko-KR" altLang="en-US" sz="1100" dirty="0"/>
              <a:t>건</a:t>
            </a:r>
          </a:p>
        </p:txBody>
      </p:sp>
      <p:sp>
        <p:nvSpPr>
          <p:cNvPr id="36" name="모서리가 둥근 직사각형 35"/>
          <p:cNvSpPr/>
          <p:nvPr/>
        </p:nvSpPr>
        <p:spPr>
          <a:xfrm>
            <a:off x="500034" y="4330375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2010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04</a:t>
            </a:r>
            <a:r>
              <a:rPr kumimoji="0" lang="ko-KR" altLang="en-US" sz="1100" b="1" dirty="0"/>
              <a:t>월</a:t>
            </a:r>
            <a:endParaRPr kumimoji="0" lang="ko-KR" altLang="en-US" sz="1100" dirty="0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1917692" y="4330375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서울시 서초구 방배동  영업사무소 개설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500034" y="4698211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2011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01</a:t>
            </a:r>
            <a:r>
              <a:rPr kumimoji="0" lang="ko-KR" altLang="en-US" sz="1100" b="1" dirty="0"/>
              <a:t>월</a:t>
            </a:r>
          </a:p>
        </p:txBody>
      </p:sp>
      <p:sp>
        <p:nvSpPr>
          <p:cNvPr id="39" name="모서리가 둥근 직사각형 38"/>
          <p:cNvSpPr/>
          <p:nvPr/>
        </p:nvSpPr>
        <p:spPr>
          <a:xfrm>
            <a:off x="1917692" y="4698211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도로 맨홀용 악취차단트랩 특허등록 </a:t>
            </a:r>
            <a:r>
              <a:rPr kumimoji="0" lang="en-US" altLang="ko-KR" sz="1100" dirty="0"/>
              <a:t>(</a:t>
            </a:r>
            <a:r>
              <a:rPr kumimoji="0" lang="ko-KR" altLang="en-US" sz="1100" dirty="0"/>
              <a:t>제 </a:t>
            </a:r>
            <a:r>
              <a:rPr kumimoji="0" lang="en-US" altLang="ko-KR" sz="1100" dirty="0"/>
              <a:t>10-1022021</a:t>
            </a:r>
            <a:r>
              <a:rPr kumimoji="0" lang="ko-KR" altLang="en-US" sz="1100" dirty="0"/>
              <a:t>호</a:t>
            </a:r>
            <a:r>
              <a:rPr kumimoji="0" lang="en-US" altLang="ko-KR" sz="1100" dirty="0"/>
              <a:t>)</a:t>
            </a:r>
            <a:endParaRPr kumimoji="0" lang="ko-KR" altLang="en-US" sz="1100" dirty="0"/>
          </a:p>
        </p:txBody>
      </p:sp>
      <p:sp>
        <p:nvSpPr>
          <p:cNvPr id="40" name="모서리가 둥근 직사각형 39"/>
          <p:cNvSpPr/>
          <p:nvPr/>
        </p:nvSpPr>
        <p:spPr>
          <a:xfrm>
            <a:off x="500034" y="5066047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 2012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01</a:t>
            </a:r>
            <a:r>
              <a:rPr kumimoji="0" lang="ko-KR" altLang="en-US" sz="1100" b="1" dirty="0"/>
              <a:t>월</a:t>
            </a:r>
            <a:endParaRPr kumimoji="0" lang="ko-KR" altLang="en-US" sz="1100" dirty="0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1917692" y="5066047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하수구용 악취차단트랩 특허등록 </a:t>
            </a:r>
            <a:r>
              <a:rPr kumimoji="0" lang="en-US" altLang="ko-KR" sz="1100" dirty="0"/>
              <a:t>(</a:t>
            </a:r>
            <a:r>
              <a:rPr kumimoji="0" lang="ko-KR" altLang="en-US" sz="1100" dirty="0"/>
              <a:t>제 </a:t>
            </a:r>
            <a:r>
              <a:rPr kumimoji="0" lang="en-US" altLang="ko-KR" sz="1100" dirty="0"/>
              <a:t>10-1113539</a:t>
            </a:r>
            <a:r>
              <a:rPr kumimoji="0" lang="ko-KR" altLang="en-US" sz="1100" dirty="0"/>
              <a:t>호</a:t>
            </a:r>
            <a:r>
              <a:rPr kumimoji="0" lang="en-US" altLang="ko-KR" sz="1100" dirty="0"/>
              <a:t>)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500034" y="5433883"/>
            <a:ext cx="1314462" cy="28113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100" b="1" dirty="0"/>
              <a:t>2012</a:t>
            </a:r>
            <a:r>
              <a:rPr kumimoji="0" lang="ko-KR" altLang="en-US" sz="1100" b="1" dirty="0"/>
              <a:t>년 </a:t>
            </a:r>
            <a:r>
              <a:rPr kumimoji="0" lang="en-US" altLang="ko-KR" sz="1100" b="1" dirty="0"/>
              <a:t>03</a:t>
            </a:r>
            <a:r>
              <a:rPr kumimoji="0" lang="ko-KR" altLang="en-US" sz="1100" b="1" dirty="0"/>
              <a:t>월</a:t>
            </a: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913073" y="5433875"/>
            <a:ext cx="4511696" cy="2811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100" dirty="0"/>
              <a:t>베란다 우수관용 악취차단트랩 특허등록 </a:t>
            </a:r>
            <a:r>
              <a:rPr kumimoji="0" lang="en-US" altLang="ko-KR" sz="1100" dirty="0"/>
              <a:t>(</a:t>
            </a:r>
            <a:r>
              <a:rPr kumimoji="0" lang="ko-KR" altLang="en-US" sz="1100" dirty="0"/>
              <a:t>제 </a:t>
            </a:r>
            <a:r>
              <a:rPr kumimoji="0" lang="en-US" altLang="ko-KR" sz="1100" dirty="0"/>
              <a:t>10-1134584</a:t>
            </a:r>
            <a:r>
              <a:rPr kumimoji="0" lang="ko-KR" altLang="en-US" sz="1100" dirty="0"/>
              <a:t>호</a:t>
            </a:r>
            <a:r>
              <a:rPr kumimoji="0" lang="en-US" altLang="ko-KR" sz="1100" dirty="0"/>
              <a:t>)</a:t>
            </a:r>
            <a:r>
              <a:rPr kumimoji="0" lang="ko-KR" altLang="en-US" sz="1100" dirty="0"/>
              <a:t> </a:t>
            </a:r>
          </a:p>
        </p:txBody>
      </p:sp>
      <p:pic>
        <p:nvPicPr>
          <p:cNvPr id="44" name="그림 43" descr="소변기이미지---스텐드형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662128"/>
            <a:ext cx="1885950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2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3 -</a:t>
            </a:r>
            <a:endParaRPr lang="ko-KR" altLang="en-US" sz="1100" dirty="0"/>
          </a:p>
        </p:txBody>
      </p:sp>
      <p:sp>
        <p:nvSpPr>
          <p:cNvPr id="28" name="직사각형 27"/>
          <p:cNvSpPr/>
          <p:nvPr/>
        </p:nvSpPr>
        <p:spPr>
          <a:xfrm>
            <a:off x="357158" y="1071546"/>
            <a:ext cx="16033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02.  </a:t>
            </a:r>
            <a:r>
              <a:rPr kumimoji="0"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회사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소개</a:t>
            </a:r>
            <a:endParaRPr kumimoji="0"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9" name="그림 28" descr="소변기이미지---스텐드형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1876442"/>
            <a:ext cx="1885950" cy="3981450"/>
          </a:xfrm>
          <a:prstGeom prst="rect">
            <a:avLst/>
          </a:prstGeom>
        </p:spPr>
      </p:pic>
      <p:sp>
        <p:nvSpPr>
          <p:cNvPr id="30" name="모서리가 둥근 직사각형 29"/>
          <p:cNvSpPr/>
          <p:nvPr/>
        </p:nvSpPr>
        <p:spPr>
          <a:xfrm>
            <a:off x="488968" y="1785954"/>
            <a:ext cx="1663700" cy="331787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회사명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2214546" y="1771666"/>
            <a:ext cx="4946650" cy="36036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청명산업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88968" y="2168541"/>
            <a:ext cx="1662112" cy="333375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대 표 자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2214546" y="2154254"/>
            <a:ext cx="4946650" cy="360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이 유 수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88968" y="2557479"/>
            <a:ext cx="1663700" cy="838200"/>
          </a:xfrm>
          <a:prstGeom prst="roundRect">
            <a:avLst>
              <a:gd name="adj" fmla="val 2778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사업분야</a:t>
            </a:r>
          </a:p>
        </p:txBody>
      </p:sp>
      <p:sp>
        <p:nvSpPr>
          <p:cNvPr id="35" name="모서리가 둥근 직사각형 34"/>
          <p:cNvSpPr/>
          <p:nvPr/>
        </p:nvSpPr>
        <p:spPr>
          <a:xfrm>
            <a:off x="2214546" y="2543191"/>
            <a:ext cx="2457450" cy="858838"/>
          </a:xfrm>
          <a:prstGeom prst="roundRect">
            <a:avLst>
              <a:gd name="adj" fmla="val 3764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신축아파트  냄새차단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일 반 주 택  냄새차단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물안쓰는소변기  제조</a:t>
            </a: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686318" y="2538429"/>
            <a:ext cx="2457450" cy="858837"/>
          </a:xfrm>
          <a:prstGeom prst="roundRect">
            <a:avLst>
              <a:gd name="adj" fmla="val 3764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화장실 냄새차단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배수트랩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통신판매업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인테리어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제조 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/ 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도소매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/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서비스</a:t>
            </a:r>
          </a:p>
        </p:txBody>
      </p:sp>
      <p:sp>
        <p:nvSpPr>
          <p:cNvPr id="37" name="모서리가 둥근 직사각형 36"/>
          <p:cNvSpPr/>
          <p:nvPr/>
        </p:nvSpPr>
        <p:spPr>
          <a:xfrm>
            <a:off x="488968" y="3448066"/>
            <a:ext cx="1663700" cy="674688"/>
          </a:xfrm>
          <a:prstGeom prst="roundRect">
            <a:avLst>
              <a:gd name="adj" fmla="val 7078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주     소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2214546" y="3433779"/>
            <a:ext cx="4946650" cy="688975"/>
          </a:xfrm>
          <a:prstGeom prst="roundRect">
            <a:avLst>
              <a:gd name="adj" fmla="val 5929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본사 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: 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대구광역시 서구  원대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3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가  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1254-10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서울사무소 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:  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서울특별시 서초구 방배동 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792-21</a:t>
            </a:r>
          </a:p>
        </p:txBody>
      </p:sp>
      <p:sp>
        <p:nvSpPr>
          <p:cNvPr id="39" name="모서리가 둥근 직사각형 38"/>
          <p:cNvSpPr/>
          <p:nvPr/>
        </p:nvSpPr>
        <p:spPr>
          <a:xfrm>
            <a:off x="488968" y="4186254"/>
            <a:ext cx="1662112" cy="333375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연 락 처</a:t>
            </a:r>
          </a:p>
        </p:txBody>
      </p:sp>
      <p:sp>
        <p:nvSpPr>
          <p:cNvPr id="40" name="모서리가 둥근 직사각형 39"/>
          <p:cNvSpPr/>
          <p:nvPr/>
        </p:nvSpPr>
        <p:spPr>
          <a:xfrm>
            <a:off x="2214546" y="4173554"/>
            <a:ext cx="4946650" cy="360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TEL : 02-592-6666  FAX : 02-592-8801</a:t>
            </a: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88968" y="4579954"/>
            <a:ext cx="1662113" cy="331787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회사설립년도</a:t>
            </a:r>
            <a:endParaRPr kumimoji="0" lang="ko-KR" altLang="en-US" sz="1600" b="1" dirty="0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2214546" y="4575191"/>
            <a:ext cx="4946650" cy="36036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2006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년 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11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월  청명산업 창립</a:t>
            </a:r>
          </a:p>
        </p:txBody>
      </p:sp>
      <p:sp>
        <p:nvSpPr>
          <p:cNvPr id="43" name="모서리가 둥근 직사각형 42"/>
          <p:cNvSpPr/>
          <p:nvPr/>
        </p:nvSpPr>
        <p:spPr>
          <a:xfrm>
            <a:off x="488968" y="4981591"/>
            <a:ext cx="1663700" cy="331788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00" b="1" dirty="0"/>
              <a:t>홈페이지</a:t>
            </a:r>
          </a:p>
        </p:txBody>
      </p:sp>
      <p:sp>
        <p:nvSpPr>
          <p:cNvPr id="44" name="모서리가 둥근 직사각형 43"/>
          <p:cNvSpPr/>
          <p:nvPr/>
        </p:nvSpPr>
        <p:spPr>
          <a:xfrm>
            <a:off x="2214546" y="4957779"/>
            <a:ext cx="4946650" cy="360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+mn-ea"/>
                <a:hlinkClick r:id="rId4"/>
              </a:rPr>
              <a:t>http://www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.</a:t>
            </a:r>
            <a:r>
              <a:rPr kumimoji="0" lang="ko-KR" altLang="en-US" sz="1200" b="1" dirty="0">
                <a:solidFill>
                  <a:schemeClr val="tx1"/>
                </a:solidFill>
                <a:latin typeface="+mn-ea"/>
              </a:rPr>
              <a:t>물안소</a:t>
            </a: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.com</a:t>
            </a:r>
          </a:p>
        </p:txBody>
      </p:sp>
      <p:sp>
        <p:nvSpPr>
          <p:cNvPr id="45" name="모서리가 둥근 직사각형 44"/>
          <p:cNvSpPr/>
          <p:nvPr/>
        </p:nvSpPr>
        <p:spPr>
          <a:xfrm>
            <a:off x="488968" y="5383229"/>
            <a:ext cx="1663700" cy="331787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1200" b="1" dirty="0"/>
              <a:t>E-mail</a:t>
            </a:r>
            <a:endParaRPr kumimoji="0" lang="ko-KR" altLang="en-US" sz="1200" b="1" dirty="0"/>
          </a:p>
        </p:txBody>
      </p:sp>
      <p:sp>
        <p:nvSpPr>
          <p:cNvPr id="46" name="모서리가 둥근 직사각형 45"/>
          <p:cNvSpPr/>
          <p:nvPr/>
        </p:nvSpPr>
        <p:spPr>
          <a:xfrm>
            <a:off x="2214546" y="5351479"/>
            <a:ext cx="4946650" cy="35877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+mn-ea"/>
              </a:rPr>
              <a:t>itrap@hanmail.net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4 -</a:t>
            </a:r>
            <a:endParaRPr lang="ko-KR" altLang="en-US" sz="11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945779"/>
            <a:ext cx="26276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03. 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개발목적 </a:t>
            </a:r>
            <a:r>
              <a:rPr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및 배경</a:t>
            </a:r>
            <a:endParaRPr kumimoji="0"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3" name="그림 12" descr="소변기이미지---스텐드형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1876442"/>
            <a:ext cx="1885950" cy="3981450"/>
          </a:xfrm>
          <a:prstGeom prst="rect">
            <a:avLst/>
          </a:prstGeom>
        </p:spPr>
      </p:pic>
      <p:sp>
        <p:nvSpPr>
          <p:cNvPr id="58" name="모서리가 둥근 직사각형 57"/>
          <p:cNvSpPr/>
          <p:nvPr/>
        </p:nvSpPr>
        <p:spPr>
          <a:xfrm>
            <a:off x="428596" y="1489467"/>
            <a:ext cx="6786610" cy="4410135"/>
          </a:xfrm>
          <a:prstGeom prst="roundRect">
            <a:avLst>
              <a:gd name="adj" fmla="val 4934"/>
            </a:avLst>
          </a:prstGeom>
          <a:solidFill>
            <a:schemeClr val="bg2">
              <a:alpha val="68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건축기술 및 자재들이 최첨단으로 개발되고 있는 시대에 소변기 또한 여러 가지 모양과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기능들로 최고의 장점들을 모아서 개발되고 있습니다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그러나 현재의 소변기를 보면 물을 사용해서 소변기에 묻어있는 소변을 씻어내려 냄새를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방지하고 정화조에서 배관을 타고 역류하는 악취는 봉수형태로 물고임 방식을 이용해서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악취가 역류하지 못하도록 하는 방식들 입니다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이러한 방식들은 소변과 물이 섞여서 고여있다 보니 요석이 많이 끼고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습하고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악취가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발생하게 됩니다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이런 현상을 해결하기 위해서는 물을 흘러내리게 하여 소변이 없어질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 때까지 많은 양의 물을 사용해야 합니다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그리고 소변기에서 물을 흘러내려 소변을 씻어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내리기 위해서는 소변기 모양의 제한이 있을 수 밖에 없습니다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소변기에 물이 흘러내리는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통로를 만들어야 하기 때문에 소변기 크기나 모양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재료에 제한이 있을 수 밖에 없습니다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이러한 현재의 소변기들에 단점을 보완하여 재료를 가볍게 하고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,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물을 절약하고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,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악취를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방지할 수 있는 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“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물안소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”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소변기를 개발하게 되었습니다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첫째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물을 사용하지 않고 냄새를 방지해서 물을 절약할 수 있습니다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둘째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가벼운 소재를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특수 플라스틱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(ABS))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 사용하여 기존소변기보다 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1/10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정도의 무게로 </a:t>
            </a:r>
            <a:endParaRPr kumimoji="0" lang="en-US" altLang="ko-KR" sz="1250" dirty="0" smtClean="0">
              <a:solidFill>
                <a:schemeClr val="tx1"/>
              </a:solidFill>
              <a:latin typeface="+mn-ea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ko-KR" sz="125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아주 가볍게 만들었습니다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10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개를 혼자서 들어도 무겁지 않습니다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셋째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설치가 간단합니다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넷째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설치비와 설치시간이 절약됩니다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다섯째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 </a:t>
            </a:r>
            <a:r>
              <a:rPr kumimoji="0" lang="ko-KR" altLang="en-US" sz="1250" dirty="0" smtClean="0">
                <a:solidFill>
                  <a:schemeClr val="tx1"/>
                </a:solidFill>
                <a:latin typeface="+mn-ea"/>
              </a:rPr>
              <a:t>수도료를 비롯한 추가 관리비가 전혀 없으며 반영구적 사용이 가능합니다</a:t>
            </a:r>
            <a:r>
              <a:rPr kumimoji="0"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  <a:endParaRPr kumimoji="0" lang="en-US" altLang="ko-KR" sz="125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5 -</a:t>
            </a:r>
            <a:endParaRPr lang="ko-KR" altLang="en-US" sz="1100" dirty="0"/>
          </a:p>
        </p:txBody>
      </p:sp>
      <p:pic>
        <p:nvPicPr>
          <p:cNvPr id="15" name="그림 14" descr="제품소개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565043"/>
            <a:ext cx="7143800" cy="4007097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857224" y="5429264"/>
            <a:ext cx="1500198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/>
              <a:t>스텐드</a:t>
            </a:r>
            <a:r>
              <a:rPr lang="ko-KR" altLang="en-US" sz="1400" b="1" dirty="0" smtClean="0"/>
              <a:t> 표준형</a:t>
            </a:r>
            <a:endParaRPr lang="ko-KR" altLang="en-US" sz="1400" b="1" dirty="0"/>
          </a:p>
        </p:txBody>
      </p:sp>
      <p:sp>
        <p:nvSpPr>
          <p:cNvPr id="21" name="직사각형 20"/>
          <p:cNvSpPr/>
          <p:nvPr/>
        </p:nvSpPr>
        <p:spPr>
          <a:xfrm>
            <a:off x="3214678" y="5429264"/>
            <a:ext cx="1500198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/>
              <a:t>벽걸이형</a:t>
            </a:r>
            <a:endParaRPr lang="ko-KR" altLang="en-US" sz="1400" b="1" dirty="0"/>
          </a:p>
        </p:txBody>
      </p:sp>
      <p:sp>
        <p:nvSpPr>
          <p:cNvPr id="22" name="직사각형 21"/>
          <p:cNvSpPr/>
          <p:nvPr/>
        </p:nvSpPr>
        <p:spPr>
          <a:xfrm>
            <a:off x="5500694" y="5429264"/>
            <a:ext cx="1500198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/>
              <a:t>스텐드</a:t>
            </a:r>
            <a:r>
              <a:rPr lang="ko-KR" altLang="en-US" sz="1400" b="1" dirty="0" smtClean="0"/>
              <a:t> 소형</a:t>
            </a:r>
            <a:endParaRPr lang="ko-KR" altLang="en-US" sz="1400" b="1" dirty="0"/>
          </a:p>
        </p:txBody>
      </p:sp>
      <p:sp>
        <p:nvSpPr>
          <p:cNvPr id="23" name="직사각형 22"/>
          <p:cNvSpPr/>
          <p:nvPr/>
        </p:nvSpPr>
        <p:spPr>
          <a:xfrm>
            <a:off x="357158" y="1071546"/>
            <a:ext cx="1705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04. 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제품소개</a:t>
            </a:r>
            <a:endParaRPr kumimoji="0"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6 -</a:t>
            </a:r>
            <a:endParaRPr lang="ko-KR" altLang="en-US" sz="1100" dirty="0"/>
          </a:p>
        </p:txBody>
      </p:sp>
      <p:sp>
        <p:nvSpPr>
          <p:cNvPr id="16" name="직사각형 15"/>
          <p:cNvSpPr/>
          <p:nvPr/>
        </p:nvSpPr>
        <p:spPr>
          <a:xfrm>
            <a:off x="357158" y="1071546"/>
            <a:ext cx="27126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05. </a:t>
            </a:r>
            <a:r>
              <a:rPr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악취차단 작동원리</a:t>
            </a:r>
          </a:p>
        </p:txBody>
      </p:sp>
      <p:pic>
        <p:nvPicPr>
          <p:cNvPr id="18" name="그림 17" descr="아이트랩 동작원리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544" y="2000240"/>
            <a:ext cx="1527688" cy="1655758"/>
          </a:xfrm>
          <a:prstGeom prst="rect">
            <a:avLst/>
          </a:prstGeom>
        </p:spPr>
      </p:pic>
      <p:pic>
        <p:nvPicPr>
          <p:cNvPr id="19" name="그림 18" descr="아이트랩 동작원리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15618" y="2000240"/>
            <a:ext cx="1527688" cy="1655758"/>
          </a:xfrm>
          <a:prstGeom prst="rect">
            <a:avLst/>
          </a:prstGeom>
        </p:spPr>
      </p:pic>
      <p:pic>
        <p:nvPicPr>
          <p:cNvPr id="20" name="그림 19" descr="아이트랩 동작원리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58692" y="2000240"/>
            <a:ext cx="1527688" cy="1655758"/>
          </a:xfrm>
          <a:prstGeom prst="rect">
            <a:avLst/>
          </a:prstGeom>
        </p:spPr>
      </p:pic>
      <p:pic>
        <p:nvPicPr>
          <p:cNvPr id="21" name="그림 20" descr="아이트랩 동작원리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01766" y="2000240"/>
            <a:ext cx="1527688" cy="1655758"/>
          </a:xfrm>
          <a:prstGeom prst="rect">
            <a:avLst/>
          </a:prstGeom>
        </p:spPr>
      </p:pic>
      <p:pic>
        <p:nvPicPr>
          <p:cNvPr id="22" name="그림 21" descr="아이트랩 동작원리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44840" y="2000240"/>
            <a:ext cx="1527688" cy="1655758"/>
          </a:xfrm>
          <a:prstGeom prst="rect">
            <a:avLst/>
          </a:prstGeom>
        </p:spPr>
      </p:pic>
      <p:sp>
        <p:nvSpPr>
          <p:cNvPr id="23" name="모서리가 둥근 직사각형 22"/>
          <p:cNvSpPr/>
          <p:nvPr/>
        </p:nvSpPr>
        <p:spPr>
          <a:xfrm>
            <a:off x="500034" y="3857628"/>
            <a:ext cx="8072494" cy="451306"/>
          </a:xfrm>
          <a:prstGeom prst="roundRect">
            <a:avLst>
              <a:gd name="adj" fmla="val 4934"/>
            </a:avLst>
          </a:prstGeom>
          <a:solidFill>
            <a:schemeClr val="bg2">
              <a:alpha val="68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소변이 배수가 될 때 소변의 양만큼 열리기 때문에 배관이나 외부 맨홀에서 역류되는 공기의 유입을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1250" dirty="0" smtClean="0">
                <a:solidFill>
                  <a:schemeClr val="tx1"/>
                </a:solidFill>
                <a:latin typeface="+mn-ea"/>
              </a:rPr>
              <a:t>확실하게 차단할 수 있습니다</a:t>
            </a:r>
            <a:r>
              <a:rPr lang="en-US" altLang="ko-KR" sz="1250" dirty="0" smtClean="0">
                <a:solidFill>
                  <a:schemeClr val="tx1"/>
                </a:solidFill>
                <a:latin typeface="+mn-ea"/>
              </a:rPr>
              <a:t>.</a:t>
            </a:r>
            <a:endParaRPr kumimoji="0" lang="en-US" altLang="ko-KR" sz="125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7-</a:t>
            </a:r>
            <a:endParaRPr lang="ko-KR" altLang="en-US" sz="11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000108"/>
            <a:ext cx="2209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06.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물안소의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장점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74688" y="1608153"/>
            <a:ext cx="7740650" cy="4106863"/>
          </a:xfrm>
          <a:prstGeom prst="roundRect">
            <a:avLst>
              <a:gd name="adj" fmla="val 4934"/>
            </a:avLst>
          </a:prstGeom>
          <a:solidFill>
            <a:schemeClr val="bg2">
              <a:alpha val="68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물안소의 장점으로는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물을 사용하지 않기 때문에 물을 절약할 수 있습니다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물 부족국가로서 소변기에 사용되는 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엄청난 양의 물을 절약할 수 있고 더불어 수도요금도 절약할 수 있습니다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설치가 간편합니다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수도배관을 연결할 필요가 없어서 연결하는 부속들을 일체 사용할 필요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가 없습니다 그래서 설치 시간이 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분 이내로 간단히 설치할 수 있습니다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또한 기존 소변기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설치하기 위해서 미리 수도배관 설비를 해야 하는데 이런 번거로움을 줄일 수 있습니다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가볍습니다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기존 소변기들은 수도배관을 연결하기 위하여 무거운 도기를 사용할 수 밖에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없습니다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그러나 물안소는 물을 사용하지 않기 때문에 일반소변기 무게의 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1/10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정도로 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가벼운 소재를 사용하여 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10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개를 한번에 들어도 기존소변기 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개보다 가볍습니다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그래서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설치할 때 설치가 아주 쉽습니다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관리비용이 없습니다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일반소변기들은 설치 후 수도요금이나 부속교체비용이 필요합니다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그러나 물안소는 추가관리비용이 전혀 없습니다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반영구적 사용이 가능합니다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한번 설치 후 추가비용이나 관리비가 전혀 없이도 반영구적사용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kumimoji="0"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이 가능합니다</a:t>
            </a:r>
            <a:r>
              <a:rPr kumimoji="0"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물안쓰는</a:t>
            </a:r>
            <a:r>
              <a:rPr lang="ko-KR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소변기 </a:t>
            </a:r>
            <a:r>
              <a:rPr lang="ko-KR" alt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전문기업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ko-KR" alt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31461" y="99361"/>
            <a:ext cx="1577056" cy="5000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6" name="Picture 7" descr="아이트랩 로그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199" y="142852"/>
            <a:ext cx="419711" cy="4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직사각형 9"/>
          <p:cNvSpPr>
            <a:spLocks noChangeArrowheads="1"/>
          </p:cNvSpPr>
          <p:nvPr/>
        </p:nvSpPr>
        <p:spPr bwMode="auto">
          <a:xfrm>
            <a:off x="560089" y="142852"/>
            <a:ext cx="1440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청명산업</a:t>
            </a:r>
            <a:endParaRPr kumimoji="0" lang="ko-KR" altLang="en-US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406" y="6357958"/>
            <a:ext cx="59362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서울사무소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서울특별시 서초구 방배동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792-21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공장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대구광역시 서구 원대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1254-10</a:t>
            </a:r>
          </a:p>
          <a:p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전국대표전화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1588-6448 / 02-592-6666 / FAX : 02-592-8801 / </a:t>
            </a:r>
            <a:r>
              <a:rPr lang="ko-KR" altLang="en-US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메일 </a:t>
            </a:r>
            <a:r>
              <a:rPr lang="en-US" altLang="ko-KR" sz="11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 itrap@hanmail.net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71606" y="6429396"/>
            <a:ext cx="2629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www.</a:t>
            </a:r>
            <a:r>
              <a:rPr lang="ko-KR" altLang="en-US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물안소</a:t>
            </a:r>
            <a:r>
              <a:rPr lang="en-US" altLang="ko-KR" sz="11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.com / www.mulanso.com</a:t>
            </a:r>
            <a:endParaRPr lang="ko-KR" altLang="en-US" sz="11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8143900" y="5786454"/>
            <a:ext cx="928694" cy="428628"/>
          </a:xfrm>
          <a:prstGeom prst="roundRect">
            <a:avLst/>
          </a:prstGeom>
          <a:solidFill>
            <a:srgbClr val="0070C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- Page 8-</a:t>
            </a:r>
            <a:endParaRPr lang="ko-KR" altLang="en-US" sz="1100" dirty="0"/>
          </a:p>
        </p:txBody>
      </p:sp>
      <p:sp>
        <p:nvSpPr>
          <p:cNvPr id="22" name="직사각형 21"/>
          <p:cNvSpPr/>
          <p:nvPr/>
        </p:nvSpPr>
        <p:spPr>
          <a:xfrm>
            <a:off x="357158" y="1000108"/>
            <a:ext cx="2460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07. </a:t>
            </a:r>
            <a:r>
              <a:rPr kumimoji="0" lang="ko-KR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기존방식과 비교</a:t>
            </a:r>
            <a:endParaRPr lang="ko-KR" alt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501670" y="1643050"/>
          <a:ext cx="2736850" cy="42084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36850"/>
              </a:tblGrid>
              <a:tr h="365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기존방식</a:t>
                      </a:r>
                      <a:endParaRPr lang="ko-KR" altLang="en-US" sz="18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baseline="0" dirty="0" smtClean="0"/>
                    </a:p>
                    <a:p>
                      <a:pPr latinLnBrk="1"/>
                      <a:r>
                        <a:rPr lang="ko-KR" altLang="en-US" sz="1000" baseline="0" dirty="0" smtClean="0"/>
                        <a:t>물을 사용하여 악취를 방지하는 방식입니다</a:t>
                      </a:r>
                      <a:r>
                        <a:rPr lang="en-US" altLang="ko-KR" sz="1000" baseline="0" dirty="0" smtClean="0"/>
                        <a:t>.</a:t>
                      </a:r>
                    </a:p>
                    <a:p>
                      <a:pPr latinLnBrk="1"/>
                      <a:endParaRPr lang="en-US" altLang="ko-KR" sz="1000" baseline="0" dirty="0" smtClean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소변기 설치시간이 오래 걸립니다</a:t>
                      </a:r>
                      <a:r>
                        <a:rPr lang="en-US" altLang="ko-KR" sz="1000" dirty="0" smtClean="0"/>
                        <a:t>.</a:t>
                      </a:r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    </a:t>
                      </a:r>
                    </a:p>
                    <a:p>
                      <a:pPr latinLnBrk="1"/>
                      <a:r>
                        <a:rPr lang="ko-KR" altLang="en-US" sz="1000" dirty="0" smtClean="0"/>
                        <a:t>물이 </a:t>
                      </a:r>
                      <a:r>
                        <a:rPr lang="ko-KR" altLang="en-US" sz="1000" baseline="0" dirty="0" smtClean="0"/>
                        <a:t>고여 있어서 요석이나 악취가 </a:t>
                      </a:r>
                      <a:endParaRPr lang="en-US" altLang="ko-KR" sz="1000" baseline="0" dirty="0" smtClean="0"/>
                    </a:p>
                    <a:p>
                      <a:pPr latinLnBrk="1"/>
                      <a:r>
                        <a:rPr lang="en-US" altLang="ko-KR" sz="1000" baseline="0" dirty="0" smtClean="0"/>
                        <a:t> </a:t>
                      </a:r>
                      <a:r>
                        <a:rPr lang="ko-KR" altLang="en-US" sz="1000" baseline="0" dirty="0" smtClean="0"/>
                        <a:t>발생합니다</a:t>
                      </a:r>
                      <a:r>
                        <a:rPr lang="en-US" altLang="ko-KR" sz="1000" baseline="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유지 관리비용이 있습니다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소변기가 아주 무겁습니다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구조가 복잡합니다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관리가 복잡합니다</a:t>
                      </a:r>
                      <a:r>
                        <a:rPr lang="en-US" altLang="ko-KR" sz="1000" dirty="0" smtClean="0"/>
                        <a:t>.</a:t>
                      </a:r>
                    </a:p>
                    <a:p>
                      <a:pPr latinLnBrk="1"/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</a:tbl>
          </a:graphicData>
        </a:graphic>
      </p:graphicFrame>
      <p:graphicFrame>
        <p:nvGraphicFramePr>
          <p:cNvPr id="25" name="표 24"/>
          <p:cNvGraphicFramePr>
            <a:graphicFrameLocks noGrp="1"/>
          </p:cNvGraphicFramePr>
          <p:nvPr/>
        </p:nvGraphicFramePr>
        <p:xfrm>
          <a:off x="4214810" y="1643050"/>
          <a:ext cx="2736850" cy="4208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850"/>
              </a:tblGrid>
              <a:tr h="365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아이트랩</a:t>
                      </a:r>
                      <a:endParaRPr lang="ko-KR" altLang="en-US" sz="18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물을 전혀 사용하지 않는 밀폐방식 입니다</a:t>
                      </a:r>
                      <a:r>
                        <a:rPr lang="en-US" altLang="ko-KR" sz="1000" dirty="0" smtClean="0"/>
                        <a:t>.</a:t>
                      </a:r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설치시간이 </a:t>
                      </a:r>
                      <a:r>
                        <a:rPr lang="en-US" altLang="ko-KR" sz="1000" dirty="0" smtClean="0"/>
                        <a:t>5</a:t>
                      </a:r>
                      <a:r>
                        <a:rPr lang="ko-KR" altLang="en-US" sz="1000" dirty="0" smtClean="0"/>
                        <a:t>분 이내로 아주 간단합니다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물</a:t>
                      </a:r>
                      <a:r>
                        <a:rPr lang="ko-KR" altLang="en-US" sz="1000" baseline="0" dirty="0" smtClean="0"/>
                        <a:t> 사용이 없어서 요석이나 악취가 없습니다</a:t>
                      </a:r>
                      <a:r>
                        <a:rPr lang="en-US" altLang="ko-KR" sz="1000" baseline="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유지 관리비용이 없습니다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소변기가 매우 가볍습니다</a:t>
                      </a:r>
                      <a:r>
                        <a:rPr lang="en-US" altLang="ko-KR" sz="1000" dirty="0" smtClean="0"/>
                        <a:t>. </a:t>
                      </a:r>
                      <a:r>
                        <a:rPr lang="ko-KR" altLang="en-US" sz="1000" baseline="0" dirty="0" smtClean="0"/>
                        <a:t> 기존의 </a:t>
                      </a:r>
                      <a:r>
                        <a:rPr lang="en-US" altLang="ko-KR" sz="1000" baseline="0" dirty="0" smtClean="0"/>
                        <a:t>1/10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구조가 간단합니다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  <a:tr h="548960">
                <a:tc>
                  <a:txBody>
                    <a:bodyPr/>
                    <a:lstStyle/>
                    <a:p>
                      <a:pPr latinLnBrk="1"/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관리가 아주 간단합니다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marL="91458" marR="91458" marT="45712" marB="45712"/>
                </a:tc>
              </a:tr>
            </a:tbl>
          </a:graphicData>
        </a:graphic>
      </p:graphicFrame>
      <p:sp>
        <p:nvSpPr>
          <p:cNvPr id="26" name="줄무늬가 있는 오른쪽 화살표 25"/>
          <p:cNvSpPr/>
          <p:nvPr/>
        </p:nvSpPr>
        <p:spPr>
          <a:xfrm>
            <a:off x="3357554" y="3547899"/>
            <a:ext cx="642942" cy="735162"/>
          </a:xfrm>
          <a:prstGeom prst="stripedRightArrow">
            <a:avLst/>
          </a:prstGeom>
          <a:gradFill flip="none" rotWithShape="1">
            <a:gsLst>
              <a:gs pos="0">
                <a:srgbClr val="F27C3A">
                  <a:shade val="30000"/>
                  <a:satMod val="115000"/>
                </a:srgbClr>
              </a:gs>
              <a:gs pos="50000">
                <a:srgbClr val="F27C3A">
                  <a:shade val="67500"/>
                  <a:satMod val="115000"/>
                </a:srgbClr>
              </a:gs>
              <a:gs pos="100000">
                <a:srgbClr val="F27C3A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pic>
        <p:nvPicPr>
          <p:cNvPr id="27" name="그림 26" descr="소변기이미지---스텐드형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1876442"/>
            <a:ext cx="1885950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183</TotalTime>
  <Words>1498</Words>
  <Application>Microsoft Office PowerPoint</Application>
  <PresentationFormat>화면 슬라이드 쇼(4:3)</PresentationFormat>
  <Paragraphs>247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blank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아이트랩</cp:lastModifiedBy>
  <cp:revision>52</cp:revision>
  <dcterms:created xsi:type="dcterms:W3CDTF">2013-12-11T06:38:35Z</dcterms:created>
  <dcterms:modified xsi:type="dcterms:W3CDTF">2013-12-11T09:55:36Z</dcterms:modified>
</cp:coreProperties>
</file>